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13716000" cx="24377650"/>
  <p:notesSz cx="6858000" cy="9144000"/>
  <p:embeddedFontLst>
    <p:embeddedFont>
      <p:font typeface="Roboto Thin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Amatic SC"/>
      <p:regular r:id="rId55"/>
      <p:bold r:id="rId56"/>
    </p:embeddedFont>
    <p:embeddedFont>
      <p:font typeface="Inconsolata"/>
      <p:regular r:id="rId57"/>
      <p:bold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Lato Light"/>
      <p:regular r:id="rId63"/>
      <p:bold r:id="rId64"/>
      <p:italic r:id="rId65"/>
      <p:boldItalic r:id="rId66"/>
    </p:embeddedFont>
    <p:embeddedFont>
      <p:font typeface="Poppins Medium"/>
      <p:regular r:id="rId67"/>
      <p:bold r:id="rId68"/>
      <p:italic r:id="rId69"/>
      <p:boldItalic r:id="rId70"/>
    </p:embeddedFont>
    <p:embeddedFont>
      <p:font typeface="Roboto Light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05DB8C-B991-4ED1-82C2-01C368ABE175}">
  <a:tblStyle styleId="{2505DB8C-B991-4ED1-82C2-01C368ABE1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Light-italic.fntdata"/><Relationship Id="rId72" Type="http://schemas.openxmlformats.org/officeDocument/2006/relationships/font" Target="fonts/RobotoLight-bold.fntdata"/><Relationship Id="rId31" Type="http://schemas.openxmlformats.org/officeDocument/2006/relationships/slide" Target="slides/slide23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2.xml"/><Relationship Id="rId74" Type="http://schemas.openxmlformats.org/officeDocument/2006/relationships/font" Target="fonts/RobotoLight-boldItalic.fntdata"/><Relationship Id="rId33" Type="http://schemas.openxmlformats.org/officeDocument/2006/relationships/slide" Target="slides/slide25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4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obotoLight-regular.fntdata"/><Relationship Id="rId70" Type="http://schemas.openxmlformats.org/officeDocument/2006/relationships/font" Target="fonts/PoppinsMedium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20" Type="http://schemas.openxmlformats.org/officeDocument/2006/relationships/slide" Target="slides/slide12.xml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22" Type="http://schemas.openxmlformats.org/officeDocument/2006/relationships/slide" Target="slides/slide14.xml"/><Relationship Id="rId66" Type="http://schemas.openxmlformats.org/officeDocument/2006/relationships/font" Target="fonts/LatoLight-boldItalic.fntdata"/><Relationship Id="rId21" Type="http://schemas.openxmlformats.org/officeDocument/2006/relationships/slide" Target="slides/slide13.xml"/><Relationship Id="rId65" Type="http://schemas.openxmlformats.org/officeDocument/2006/relationships/font" Target="fonts/LatoLight-italic.fntdata"/><Relationship Id="rId24" Type="http://schemas.openxmlformats.org/officeDocument/2006/relationships/slide" Target="slides/slide16.xml"/><Relationship Id="rId68" Type="http://schemas.openxmlformats.org/officeDocument/2006/relationships/font" Target="fonts/PoppinsMedium-bold.fntdata"/><Relationship Id="rId23" Type="http://schemas.openxmlformats.org/officeDocument/2006/relationships/slide" Target="slides/slide15.xml"/><Relationship Id="rId67" Type="http://schemas.openxmlformats.org/officeDocument/2006/relationships/font" Target="fonts/PoppinsMedium-regular.fntdata"/><Relationship Id="rId60" Type="http://schemas.openxmlformats.org/officeDocument/2006/relationships/font" Target="fonts/Poppins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oppinsMedium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3.xml"/><Relationship Id="rId55" Type="http://schemas.openxmlformats.org/officeDocument/2006/relationships/font" Target="fonts/AmaticSC-regular.fntdata"/><Relationship Id="rId10" Type="http://schemas.openxmlformats.org/officeDocument/2006/relationships/slide" Target="slides/slide2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5.xml"/><Relationship Id="rId57" Type="http://schemas.openxmlformats.org/officeDocument/2006/relationships/font" Target="fonts/Inconsolata-regular.fntdata"/><Relationship Id="rId12" Type="http://schemas.openxmlformats.org/officeDocument/2006/relationships/slide" Target="slides/slide4.xml"/><Relationship Id="rId56" Type="http://schemas.openxmlformats.org/officeDocument/2006/relationships/font" Target="fonts/AmaticSC-bold.fntdata"/><Relationship Id="rId15" Type="http://schemas.openxmlformats.org/officeDocument/2006/relationships/slide" Target="slides/slide7.xml"/><Relationship Id="rId59" Type="http://schemas.openxmlformats.org/officeDocument/2006/relationships/font" Target="fonts/Poppins-regular.fntdata"/><Relationship Id="rId14" Type="http://schemas.openxmlformats.org/officeDocument/2006/relationships/slide" Target="slides/slide6.xml"/><Relationship Id="rId58" Type="http://schemas.openxmlformats.org/officeDocument/2006/relationships/font" Target="fonts/Inconsolata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edacafa26d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edacafa2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ec0fbd28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ec0fbd28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ec0fbd2860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c0fbd2860_0_5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c0fbd28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ede77d5ba8_0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ede77d5b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fccc78a4d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fccc78a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dc1495b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1dc1495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g11dc1495b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1dc1495bd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1dc1495b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11dc1495bdb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edacafa26d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edacafa2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edacafa26d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edacafa2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dacafa26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dacafa2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edacafa26d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ede77d5ba8_0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ede77d5b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fccc78a4db_0_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fccc78a4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1dc1495bd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1dc1495b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g11dc1495bdb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ec0fbd2860_0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ec0fbd28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ede77d5ba8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ede77d5b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ede77d5ba8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ede77d5b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edacafa26d_0_8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edacafa2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edacafa26d_0_6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edacafa2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ede77d5ba8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ede77d5b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ede77d5ba8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ede77d5ba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edacafa26d_0_9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edacafa2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edacafa26d_0_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edacafa2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077ada377_1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077ada3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3077ada377_1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3077ada3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3077ada377_1_1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3077ada37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3077ada377_1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3077ada37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ec0fbd286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ec0fbd28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ec0fbd2860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0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5.png"/><Relationship Id="rId4" Type="http://schemas.openxmlformats.org/officeDocument/2006/relationships/image" Target="../media/image10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0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0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8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Defensive Security 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by: [your name]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95" name="Google Shape;1395;p9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6" name="Google Shape;1396;p9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Reports—Windows</a:t>
            </a:r>
            <a:endParaRPr/>
          </a:p>
        </p:txBody>
      </p:sp>
      <p:sp>
        <p:nvSpPr>
          <p:cNvPr id="1402" name="Google Shape;1402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3" name="Google Shape;1403;p9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04" name="Google Shape;1404;p93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10878550"/>
                <a:gridCol w="1087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endParaRPr/>
          </a:p>
        </p:txBody>
      </p:sp>
      <p:sp>
        <p:nvSpPr>
          <p:cNvPr id="1411" name="Google Shape;1411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2" name="Google Shape;1412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4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4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4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4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4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4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419" name="Google Shape;1419;p94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420" name="Google Shape;1420;p94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421" name="Google Shape;1421;p94"/>
          <p:cNvSpPr txBox="1"/>
          <p:nvPr/>
        </p:nvSpPr>
        <p:spPr>
          <a:xfrm>
            <a:off x="16739825" y="10430650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27" name="Google Shape;1427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8" name="Google Shape;1428;p9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29" name="Google Shape;1429;p95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[Baseline]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[Threshold]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0" name="Google Shape;1430;p95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[Explain the justification for your baselines and thresholds here.]</a:t>
            </a:r>
            <a:endParaRPr b="1" sz="4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36" name="Google Shape;1436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7" name="Google Shape;1437;p9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38" name="Google Shape;1438;p96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[Baseline]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[Threshold]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9" name="Google Shape;1439;p96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[Explain the justification for your baselines and thresholds here.]</a:t>
            </a:r>
            <a:endParaRPr b="1" sz="4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45" name="Google Shape;1445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47" name="Google Shape;1447;p97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[Baseline]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[Threshold]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8" name="Google Shape;1448;p97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[Explain the justification for your baselines and thresholds here.]</a:t>
            </a:r>
            <a:endParaRPr b="1"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</a:t>
            </a:r>
            <a:r>
              <a:rPr lang="en-US"/>
              <a:t>—Windows</a:t>
            </a:r>
            <a:endParaRPr/>
          </a:p>
        </p:txBody>
      </p:sp>
      <p:sp>
        <p:nvSpPr>
          <p:cNvPr id="1455" name="Google Shape;145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6" name="Google Shape;1456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98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98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98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98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8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8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</a:t>
            </a:r>
            <a:r>
              <a:rPr lang="en-US" sz="4000"/>
              <a:t>mage here</a:t>
            </a:r>
            <a:endParaRPr sz="4000"/>
          </a:p>
        </p:txBody>
      </p:sp>
      <p:sp>
        <p:nvSpPr>
          <p:cNvPr id="1463" name="Google Shape;1463;p98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64" name="Google Shape;1464;p98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65" name="Google Shape;1465;p98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Dashboards—Windows</a:t>
            </a:r>
            <a:endParaRPr/>
          </a:p>
        </p:txBody>
      </p:sp>
      <p:sp>
        <p:nvSpPr>
          <p:cNvPr id="1472" name="Google Shape;147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3" name="Google Shape;1473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99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9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9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99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99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9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80" name="Google Shape;1480;p99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81" name="Google Shape;1481;p99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82" name="Google Shape;1482;p99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489" name="Google Shape;1489;p100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</a:t>
            </a:r>
            <a:r>
              <a:rPr lang="en-US">
                <a:solidFill>
                  <a:schemeClr val="lt1"/>
                </a:solidFill>
              </a:rPr>
              <a:t>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0" name="Google Shape;1490;p100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1496" name="Google Shape;1496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7" name="Google Shape;1497;p10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98" name="Google Shape;1498;p101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10878550"/>
                <a:gridCol w="1087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report]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5" name="Google Shape;1325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6" name="Google Shape;1326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Monitoring Environment </a:t>
            </a:r>
            <a:endParaRPr b="1"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Attack Analysis</a:t>
            </a:r>
            <a:endParaRPr b="1" sz="4900"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Project Summary &amp; Future Mitigations</a:t>
            </a:r>
            <a:endParaRPr b="1" sz="4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05" name="Google Shape;1505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6" name="Google Shape;150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02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02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2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2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2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02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13" name="Google Shape;1513;p102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14" name="Google Shape;1514;p102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15" name="Google Shape;1515;p102"/>
          <p:cNvSpPr txBox="1"/>
          <p:nvPr/>
        </p:nvSpPr>
        <p:spPr>
          <a:xfrm>
            <a:off x="16739825" y="10430650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21" name="Google Shape;152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2" name="Google Shape;1522;p10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23" name="Google Shape;1523;p103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[Baseline]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[Threshold]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4" name="Google Shape;1524;p103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[Explain the justification for your baselines and thresholds here.]</a:t>
            </a:r>
            <a:endParaRPr b="1" sz="4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30" name="Google Shape;1530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1" name="Google Shape;1531;p10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32" name="Google Shape;1532;p104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{2505DB8C-B991-4ED1-82C2-01C368ABE175}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[Name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[Description of alert]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[Baseline]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[Threshold]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3" name="Google Shape;1533;p104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[Explain the justification for your baselines and thresholds here.]</a:t>
            </a:r>
            <a:endParaRPr b="1" sz="4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1540" name="Google Shape;1540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1" name="Google Shape;15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5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5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5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5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5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5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48" name="Google Shape;1548;p105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49" name="Google Shape;1549;p105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50" name="Google Shape;1550;p105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0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57" name="Google Shape;1557;p10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8" name="Google Shape;1558;p10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64" name="Google Shape;1564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5" name="Google Shape;1565;p10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71" name="Google Shape;1571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2" name="Google Shape;1572;p10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78" name="Google Shape;157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9" name="Google Shape;1579;p10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585" name="Google Shape;1585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6" name="Google Shape;1586;p110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[Optional: Place images that illustrate attack findings here.]</a:t>
            </a:r>
            <a:endParaRPr b="1" sz="3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592" name="Google Shape;1592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3" name="Google Shape;1593;p11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7" name="Google Shape;1337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8" name="Google Shape;1338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599" name="Google Shape;1599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0" name="Google Shape;1600;p11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606" name="Google Shape;1606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7" name="Google Shape;1607;p11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613" name="Google Shape;1613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4" name="Google Shape;1614;p114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[Optional: Place images that illustrate attack findings here.]</a:t>
            </a:r>
            <a:endParaRPr b="1" sz="3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11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21" name="Google Shape;1621;p11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2" name="Google Shape;1622;p11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628" name="Google Shape;1628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9" name="Google Shape;1629;p11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were your overall findings from the attack that took place?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protect VSI from future attacks, what future mitigations would you recommend?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[Answer here]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344" name="Google Shape;1344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5" name="Google Shape;1345;p8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842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5600"/>
              <a:buChar char="●"/>
            </a:pPr>
            <a:r>
              <a:rPr lang="en-US" sz="5600">
                <a:solidFill>
                  <a:schemeClr val="dk1"/>
                </a:solidFill>
              </a:rPr>
              <a:t>[Describe your project scenario]</a:t>
            </a:r>
            <a:endParaRPr sz="5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52" name="Google Shape;1352;p8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[“Add-On” App]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3" name="Google Shape;1353;p8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59" name="Google Shape;1359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0" name="Google Shape;1360;p88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[Summary of add-on app chosen.]</a:t>
            </a:r>
            <a:endParaRPr b="1" sz="3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66" name="Google Shape;1366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89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[Scenario that illustrates benefit of add-on app.]</a:t>
            </a:r>
            <a:endParaRPr b="1"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73" name="Google Shape;1373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4" name="Google Shape;1374;p90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[Images for add-on app.]</a:t>
            </a:r>
            <a:endParaRPr b="1" sz="3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1381" name="Google Shape;1381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2" name="Google Shape;1382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[Describe the data these logs contain]</a:t>
            </a:r>
            <a:endParaRPr/>
          </a:p>
        </p:txBody>
      </p:sp>
      <p:sp>
        <p:nvSpPr>
          <p:cNvPr id="1384" name="Google Shape;1384;p9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Windows Logs</a:t>
            </a:r>
            <a:endParaRPr b="1" sz="4300"/>
          </a:p>
        </p:txBody>
      </p:sp>
      <p:sp>
        <p:nvSpPr>
          <p:cNvPr id="1385" name="Google Shape;1385;p9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</a:t>
            </a:r>
            <a:r>
              <a:rPr lang="en-US">
                <a:solidFill>
                  <a:schemeClr val="dk1"/>
                </a:solidFill>
              </a:rPr>
              <a:t>Describe the data these logs contain]</a:t>
            </a:r>
            <a:endParaRPr/>
          </a:p>
        </p:txBody>
      </p:sp>
      <p:sp>
        <p:nvSpPr>
          <p:cNvPr id="1386" name="Google Shape;1386;p9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Apache Logs</a:t>
            </a:r>
            <a:endParaRPr b="1" sz="4000"/>
          </a:p>
        </p:txBody>
      </p:sp>
      <p:sp>
        <p:nvSpPr>
          <p:cNvPr id="1387" name="Google Shape;1387;p91"/>
          <p:cNvSpPr txBox="1"/>
          <p:nvPr/>
        </p:nvSpPr>
        <p:spPr>
          <a:xfrm>
            <a:off x="15208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1</a:t>
            </a:r>
            <a:endParaRPr b="1" sz="4400"/>
          </a:p>
        </p:txBody>
      </p:sp>
      <p:sp>
        <p:nvSpPr>
          <p:cNvPr id="1388" name="Google Shape;1388;p91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